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028" r:id="rId3"/>
    <p:sldId id="1036" r:id="rId4"/>
    <p:sldId id="1016" r:id="rId5"/>
    <p:sldId id="1037" r:id="rId6"/>
    <p:sldId id="1038" r:id="rId7"/>
    <p:sldId id="1032"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BC"/>
    <a:srgbClr val="FFFFE0"/>
    <a:srgbClr val="FFFF00"/>
    <a:srgbClr val="BAEFE3"/>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0" autoAdjust="0"/>
    <p:restoredTop sz="82474" autoAdjust="0"/>
  </p:normalViewPr>
  <p:slideViewPr>
    <p:cSldViewPr>
      <p:cViewPr varScale="1">
        <p:scale>
          <a:sx n="199" d="100"/>
          <a:sy n="199" d="100"/>
        </p:scale>
        <p:origin x="1880"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5/3/24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537693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29150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166242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514823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84802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12:35-48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76463"/>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35 </a:t>
            </a:r>
            <a:r>
              <a:rPr lang="en-AU" sz="2600" dirty="0">
                <a:solidFill>
                  <a:srgbClr val="FFFFFF"/>
                </a:solidFill>
                <a:effectLst/>
                <a:latin typeface="Times New Roman" panose="02020603050405020304" pitchFamily="18" charset="0"/>
                <a:ea typeface="Times New Roman" panose="02020603050405020304" pitchFamily="18" charset="0"/>
              </a:rPr>
              <a:t>“Stay dressed for action and keep your lamps burning, </a:t>
            </a:r>
            <a:r>
              <a:rPr lang="en-AU" sz="2600" b="1" baseline="30000" dirty="0">
                <a:solidFill>
                  <a:srgbClr val="FFFFFF"/>
                </a:solidFill>
                <a:effectLst/>
                <a:latin typeface="Times New Roman" panose="02020603050405020304" pitchFamily="18" charset="0"/>
                <a:ea typeface="Times New Roman" panose="02020603050405020304" pitchFamily="18" charset="0"/>
              </a:rPr>
              <a:t>36 </a:t>
            </a:r>
            <a:r>
              <a:rPr lang="en-AU" sz="2600" dirty="0">
                <a:solidFill>
                  <a:srgbClr val="FFFFFF"/>
                </a:solidFill>
                <a:effectLst/>
                <a:latin typeface="Times New Roman" panose="02020603050405020304" pitchFamily="18" charset="0"/>
                <a:ea typeface="Times New Roman" panose="02020603050405020304" pitchFamily="18" charset="0"/>
              </a:rPr>
              <a:t>and be like men who are waiting for their master to come home from the wedding feast, so that they may open the door to him at once when he comes and knocks.  </a:t>
            </a:r>
            <a:r>
              <a:rPr lang="en-AU" sz="2600" b="1" baseline="30000" dirty="0">
                <a:solidFill>
                  <a:srgbClr val="FFFFFF"/>
                </a:solidFill>
                <a:effectLst/>
                <a:latin typeface="Times New Roman" panose="02020603050405020304" pitchFamily="18" charset="0"/>
                <a:ea typeface="Times New Roman" panose="02020603050405020304" pitchFamily="18" charset="0"/>
              </a:rPr>
              <a:t>37 </a:t>
            </a:r>
            <a:r>
              <a:rPr lang="en-AU" sz="2600" dirty="0">
                <a:solidFill>
                  <a:srgbClr val="FFFFFF"/>
                </a:solidFill>
                <a:effectLst/>
                <a:latin typeface="Times New Roman" panose="02020603050405020304" pitchFamily="18" charset="0"/>
                <a:ea typeface="Times New Roman" panose="02020603050405020304" pitchFamily="18" charset="0"/>
              </a:rPr>
              <a:t>Blessed are those servants whom the master finds awake when he comes.  Truly, I say to you, he will dress himself for service and have them recline at table, and he will come and serve them.  </a:t>
            </a:r>
            <a:r>
              <a:rPr lang="en-AU" sz="2600" b="1" baseline="30000" dirty="0">
                <a:solidFill>
                  <a:srgbClr val="FFFFFF"/>
                </a:solidFill>
                <a:effectLst/>
                <a:latin typeface="Times New Roman" panose="02020603050405020304" pitchFamily="18" charset="0"/>
                <a:ea typeface="Times New Roman" panose="02020603050405020304" pitchFamily="18" charset="0"/>
              </a:rPr>
              <a:t>38 </a:t>
            </a:r>
            <a:r>
              <a:rPr lang="en-AU" sz="2600" dirty="0">
                <a:solidFill>
                  <a:srgbClr val="FFFFFF"/>
                </a:solidFill>
                <a:effectLst/>
                <a:latin typeface="Times New Roman" panose="02020603050405020304" pitchFamily="18" charset="0"/>
                <a:ea typeface="Times New Roman" panose="02020603050405020304" pitchFamily="18" charset="0"/>
              </a:rPr>
              <a:t>If he comes in the second watch, or in the third, and finds them awake, blessed are those servants!  </a:t>
            </a:r>
            <a:r>
              <a:rPr lang="en-AU" sz="2600" b="1" baseline="30000" dirty="0">
                <a:solidFill>
                  <a:srgbClr val="FFFFFF"/>
                </a:solidFill>
                <a:effectLst/>
                <a:latin typeface="Times New Roman" panose="02020603050405020304" pitchFamily="18" charset="0"/>
                <a:ea typeface="Times New Roman" panose="02020603050405020304" pitchFamily="18" charset="0"/>
              </a:rPr>
              <a:t>39 </a:t>
            </a:r>
            <a:r>
              <a:rPr lang="en-AU" sz="2600" dirty="0">
                <a:solidFill>
                  <a:srgbClr val="FFFFFF"/>
                </a:solidFill>
                <a:effectLst/>
                <a:latin typeface="Times New Roman" panose="02020603050405020304" pitchFamily="18" charset="0"/>
                <a:ea typeface="Times New Roman" panose="02020603050405020304" pitchFamily="18" charset="0"/>
              </a:rPr>
              <a:t>But know this, that if the master of the house had known at what hour the thief was coming, he would not have left his house to be broken into.  </a:t>
            </a:r>
            <a:r>
              <a:rPr lang="en-AU" sz="2600" b="1" baseline="30000" dirty="0">
                <a:solidFill>
                  <a:srgbClr val="FFFFFF"/>
                </a:solidFill>
                <a:effectLst/>
                <a:latin typeface="Times New Roman" panose="02020603050405020304" pitchFamily="18" charset="0"/>
                <a:ea typeface="Times New Roman" panose="02020603050405020304" pitchFamily="18" charset="0"/>
              </a:rPr>
              <a:t>40 </a:t>
            </a:r>
            <a:r>
              <a:rPr lang="en-AU" sz="2600" dirty="0">
                <a:solidFill>
                  <a:srgbClr val="FFFFFF"/>
                </a:solidFill>
                <a:effectLst/>
                <a:latin typeface="Times New Roman" panose="02020603050405020304" pitchFamily="18" charset="0"/>
                <a:ea typeface="Times New Roman" panose="02020603050405020304" pitchFamily="18" charset="0"/>
              </a:rPr>
              <a:t>You also must be ready, for the Son of Man is coming at an hour you do not expect.”</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0993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901278"/>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41 </a:t>
            </a:r>
            <a:r>
              <a:rPr lang="en-AU" sz="2600" dirty="0">
                <a:solidFill>
                  <a:srgbClr val="FFFFFF"/>
                </a:solidFill>
                <a:effectLst/>
                <a:latin typeface="Times New Roman" panose="02020603050405020304" pitchFamily="18" charset="0"/>
                <a:ea typeface="Times New Roman" panose="02020603050405020304" pitchFamily="18" charset="0"/>
              </a:rPr>
              <a:t>Peter said, “Lord, are you telling this parable for us or for all?”  </a:t>
            </a:r>
            <a:r>
              <a:rPr lang="en-AU" sz="2600" b="1" baseline="30000" dirty="0">
                <a:solidFill>
                  <a:srgbClr val="FFFFFF"/>
                </a:solidFill>
                <a:effectLst/>
                <a:latin typeface="Times New Roman" panose="02020603050405020304" pitchFamily="18" charset="0"/>
                <a:ea typeface="Times New Roman" panose="02020603050405020304" pitchFamily="18" charset="0"/>
              </a:rPr>
              <a:t>42 </a:t>
            </a:r>
            <a:r>
              <a:rPr lang="en-AU" sz="2600" dirty="0">
                <a:solidFill>
                  <a:srgbClr val="FFFFFF"/>
                </a:solidFill>
                <a:effectLst/>
                <a:latin typeface="Times New Roman" panose="02020603050405020304" pitchFamily="18" charset="0"/>
                <a:ea typeface="Times New Roman" panose="02020603050405020304" pitchFamily="18" charset="0"/>
              </a:rPr>
              <a:t>And the Lord said, “Who then is the faithful and wise manager, whom his master will set over his household, to give them their portion of food at the proper time?  </a:t>
            </a:r>
            <a:r>
              <a:rPr lang="en-AU" sz="2600" b="1" baseline="30000" dirty="0">
                <a:solidFill>
                  <a:srgbClr val="FFFFFF"/>
                </a:solidFill>
                <a:effectLst/>
                <a:latin typeface="Times New Roman" panose="02020603050405020304" pitchFamily="18" charset="0"/>
                <a:ea typeface="Times New Roman" panose="02020603050405020304" pitchFamily="18" charset="0"/>
              </a:rPr>
              <a:t>43 </a:t>
            </a:r>
            <a:r>
              <a:rPr lang="en-AU" sz="2600" dirty="0">
                <a:solidFill>
                  <a:srgbClr val="FFFFFF"/>
                </a:solidFill>
                <a:effectLst/>
                <a:latin typeface="Times New Roman" panose="02020603050405020304" pitchFamily="18" charset="0"/>
                <a:ea typeface="Times New Roman" panose="02020603050405020304" pitchFamily="18" charset="0"/>
              </a:rPr>
              <a:t>Blessed is that servant whom his master will find so doing when he comes.  </a:t>
            </a:r>
            <a:r>
              <a:rPr lang="en-AU" sz="2600" b="1" baseline="30000" dirty="0">
                <a:solidFill>
                  <a:srgbClr val="FFFFFF"/>
                </a:solidFill>
                <a:effectLst/>
                <a:latin typeface="Times New Roman" panose="02020603050405020304" pitchFamily="18" charset="0"/>
                <a:ea typeface="Times New Roman" panose="02020603050405020304" pitchFamily="18" charset="0"/>
              </a:rPr>
              <a:t>44 </a:t>
            </a:r>
            <a:r>
              <a:rPr lang="en-AU" sz="2600" dirty="0">
                <a:solidFill>
                  <a:srgbClr val="FFFFFF"/>
                </a:solidFill>
                <a:effectLst/>
                <a:latin typeface="Times New Roman" panose="02020603050405020304" pitchFamily="18" charset="0"/>
                <a:ea typeface="Times New Roman" panose="02020603050405020304" pitchFamily="18" charset="0"/>
              </a:rPr>
              <a:t>Truly, I say to you, he will set him over all his possessions.  </a:t>
            </a:r>
            <a:r>
              <a:rPr lang="en-AU" sz="2600" b="1" baseline="30000" dirty="0">
                <a:solidFill>
                  <a:srgbClr val="FFFFFF"/>
                </a:solidFill>
                <a:effectLst/>
                <a:latin typeface="Times New Roman" panose="02020603050405020304" pitchFamily="18" charset="0"/>
                <a:ea typeface="Times New Roman" panose="02020603050405020304" pitchFamily="18" charset="0"/>
              </a:rPr>
              <a:t>45 </a:t>
            </a:r>
            <a:r>
              <a:rPr lang="en-AU" sz="2600" dirty="0">
                <a:solidFill>
                  <a:srgbClr val="FFFFFF"/>
                </a:solidFill>
                <a:effectLst/>
                <a:latin typeface="Times New Roman" panose="02020603050405020304" pitchFamily="18" charset="0"/>
                <a:ea typeface="Times New Roman" panose="02020603050405020304" pitchFamily="18" charset="0"/>
              </a:rPr>
              <a:t>But if that servant says to himself, ‘My master is delayed in coming,’ and begins to beat the male and female servants, and to eat and drink and get drunk, </a:t>
            </a:r>
            <a:r>
              <a:rPr lang="en-AU" sz="2600" b="1" baseline="30000" dirty="0">
                <a:solidFill>
                  <a:srgbClr val="FFFFFF"/>
                </a:solidFill>
                <a:effectLst/>
                <a:latin typeface="Times New Roman" panose="02020603050405020304" pitchFamily="18" charset="0"/>
                <a:ea typeface="Times New Roman" panose="02020603050405020304" pitchFamily="18" charset="0"/>
              </a:rPr>
              <a:t>46 </a:t>
            </a:r>
            <a:r>
              <a:rPr lang="en-AU" sz="2600" dirty="0">
                <a:solidFill>
                  <a:srgbClr val="FFFFFF"/>
                </a:solidFill>
                <a:effectLst/>
                <a:latin typeface="Times New Roman" panose="02020603050405020304" pitchFamily="18" charset="0"/>
                <a:ea typeface="Times New Roman" panose="02020603050405020304" pitchFamily="18" charset="0"/>
              </a:rPr>
              <a:t>the master of that servant will come on a day when he does not expect him and at an hour he does not know, and will cut him in pieces and put him with the unfaithful.</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0974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375348"/>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47 </a:t>
            </a:r>
            <a:r>
              <a:rPr lang="en-AU" sz="2800" dirty="0">
                <a:solidFill>
                  <a:srgbClr val="FFFFFF"/>
                </a:solidFill>
                <a:effectLst/>
                <a:latin typeface="Times New Roman" panose="02020603050405020304" pitchFamily="18" charset="0"/>
                <a:ea typeface="Times New Roman" panose="02020603050405020304" pitchFamily="18" charset="0"/>
              </a:rPr>
              <a:t>And that servant who knew his master’s will but did not get ready or act according to his will, will receive a severe beating.  </a:t>
            </a:r>
            <a:r>
              <a:rPr lang="en-AU" sz="2800" b="1" baseline="30000" dirty="0">
                <a:solidFill>
                  <a:srgbClr val="FFFFFF"/>
                </a:solidFill>
                <a:effectLst/>
                <a:latin typeface="Times New Roman" panose="02020603050405020304" pitchFamily="18" charset="0"/>
                <a:ea typeface="Times New Roman" panose="02020603050405020304" pitchFamily="18" charset="0"/>
              </a:rPr>
              <a:t>48 </a:t>
            </a:r>
            <a:r>
              <a:rPr lang="en-AU" sz="2800" dirty="0">
                <a:solidFill>
                  <a:srgbClr val="FFFFFF"/>
                </a:solidFill>
                <a:effectLst/>
                <a:latin typeface="Times New Roman" panose="02020603050405020304" pitchFamily="18" charset="0"/>
                <a:ea typeface="Times New Roman" panose="02020603050405020304" pitchFamily="18" charset="0"/>
              </a:rPr>
              <a:t>But the one who did not know, and did what deserved a beating, will receive a light beating.  Everyone to whom much was given, of him much will be required, and from him to whom they entrusted much, they will demand the more.</a:t>
            </a:r>
            <a:r>
              <a:rPr lang="en-AU" sz="2800" dirty="0">
                <a:effectLst/>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64" y="424675"/>
            <a:ext cx="9116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Faithfulness is keeping on in the faith  (readiness for the return of Jesus)</a:t>
            </a:r>
          </a:p>
        </p:txBody>
      </p:sp>
      <p:sp>
        <p:nvSpPr>
          <p:cNvPr id="21" name="Rectangle 20">
            <a:extLst>
              <a:ext uri="{FF2B5EF4-FFF2-40B4-BE49-F238E27FC236}">
                <a16:creationId xmlns:a16="http://schemas.microsoft.com/office/drawing/2014/main" id="{BA54E7D3-A5E4-D04E-869A-A79186EBE558}"/>
              </a:ext>
            </a:extLst>
          </p:cNvPr>
          <p:cNvSpPr/>
          <p:nvPr/>
        </p:nvSpPr>
        <p:spPr>
          <a:xfrm>
            <a:off x="7026" y="4370208"/>
            <a:ext cx="9104369" cy="1344792"/>
          </a:xfrm>
          <a:prstGeom prst="rect">
            <a:avLst/>
          </a:prstGeom>
          <a:solidFill>
            <a:schemeClr val="bg1"/>
          </a:solidFill>
        </p:spPr>
        <p:txBody>
          <a:bodyPr wrap="square">
            <a:spAutoFit/>
          </a:bodyPr>
          <a:lstStyle/>
          <a:p>
            <a:pPr>
              <a:lnSpc>
                <a:spcPct val="115000"/>
              </a:lnSpc>
              <a:spcAft>
                <a:spcPts val="1000"/>
              </a:spcAft>
            </a:pP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45 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But if that servant says to himself, ‘My master is delayed in coming,’ and begins to beat the male and female servants, and to eat and drink and get drunk,</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46 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the master of that servant will come on a day when he does not expect him and at an hour he does not know, and will cut him in pieces and put him with the unfaithful.</a:t>
            </a:r>
            <a:r>
              <a:rPr lang="en-AU" sz="1600" dirty="0">
                <a:effectLst/>
              </a:rPr>
              <a:t> </a:t>
            </a:r>
            <a:endParaRPr lang="en-AU" sz="1600" dirty="0">
              <a:latin typeface="Comic Sans MS" panose="030F0902030302020204"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9AA8E247-3A71-1F46-B819-5EDEE95FF7E4}"/>
              </a:ext>
            </a:extLst>
          </p:cNvPr>
          <p:cNvSpPr txBox="1"/>
          <p:nvPr/>
        </p:nvSpPr>
        <p:spPr>
          <a:xfrm>
            <a:off x="-4605" y="794007"/>
            <a:ext cx="9116000" cy="369332"/>
          </a:xfrm>
          <a:prstGeom prst="rect">
            <a:avLst/>
          </a:prstGeom>
          <a:noFill/>
          <a:ln>
            <a:noFill/>
          </a:ln>
        </p:spPr>
        <p:txBody>
          <a:bodyPr wrap="square" rtlCol="0">
            <a:spAutoFit/>
          </a:bodyPr>
          <a:lstStyle/>
          <a:p>
            <a:r>
              <a:rPr lang="en-AU" sz="1600" dirty="0">
                <a:solidFill>
                  <a:srgbClr val="FFFF00"/>
                </a:solidFill>
                <a:latin typeface="Comic Sans MS" panose="030F0902030302020204" pitchFamily="66" charset="0"/>
                <a:cs typeface="Times New Roman" panose="02020603050405020304" pitchFamily="18" charset="0"/>
              </a:rPr>
              <a:t>Let your loins be girded </a:t>
            </a:r>
            <a:r>
              <a:rPr lang="en-AU" dirty="0">
                <a:solidFill>
                  <a:schemeClr val="bg1"/>
                </a:solidFill>
                <a:latin typeface="Times New Roman" panose="02020603050405020304" pitchFamily="18" charset="0"/>
                <a:cs typeface="Times New Roman" panose="02020603050405020304" pitchFamily="18" charset="0"/>
              </a:rPr>
              <a:t>:  Just as you get ready for work, get ready for the coming of Jesus</a:t>
            </a: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Faith </a:t>
            </a:r>
            <a:r>
              <a:rPr lang="en-AU" sz="24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(getting ready)</a:t>
            </a:r>
            <a:r>
              <a:rPr lang="en-AU" sz="2400" dirty="0">
                <a:solidFill>
                  <a:srgbClr val="FFFF00"/>
                </a:solidFill>
                <a:latin typeface="Times New Roman" panose="02020603050405020304" pitchFamily="18" charset="0"/>
                <a:cs typeface="Times New Roman" panose="02020603050405020304" pitchFamily="18" charset="0"/>
              </a:rPr>
              <a:t>      &amp;     Faithfulness  </a:t>
            </a:r>
            <a:r>
              <a:rPr lang="en-AU" dirty="0">
                <a:solidFill>
                  <a:schemeClr val="bg1"/>
                </a:solidFill>
                <a:latin typeface="Times New Roman" panose="02020603050405020304" pitchFamily="18" charset="0"/>
                <a:cs typeface="Times New Roman" panose="02020603050405020304" pitchFamily="18" charset="0"/>
              </a:rPr>
              <a:t>(staying ready)</a:t>
            </a:r>
          </a:p>
        </p:txBody>
      </p:sp>
      <p:sp>
        <p:nvSpPr>
          <p:cNvPr id="3" name="TextBox 2">
            <a:extLst>
              <a:ext uri="{FF2B5EF4-FFF2-40B4-BE49-F238E27FC236}">
                <a16:creationId xmlns:a16="http://schemas.microsoft.com/office/drawing/2014/main" id="{79B011BB-0A06-FD54-8CF9-C82015E0ED95}"/>
              </a:ext>
            </a:extLst>
          </p:cNvPr>
          <p:cNvSpPr txBox="1"/>
          <p:nvPr/>
        </p:nvSpPr>
        <p:spPr>
          <a:xfrm>
            <a:off x="-4605" y="1062572"/>
            <a:ext cx="9116000" cy="369332"/>
          </a:xfrm>
          <a:prstGeom prst="rect">
            <a:avLst/>
          </a:prstGeom>
          <a:noFill/>
          <a:ln>
            <a:noFill/>
          </a:ln>
        </p:spPr>
        <p:txBody>
          <a:bodyPr wrap="square" rtlCol="0">
            <a:spAutoFit/>
          </a:bodyPr>
          <a:lstStyle/>
          <a:p>
            <a:r>
              <a:rPr lang="en-AU" sz="1600" dirty="0">
                <a:solidFill>
                  <a:srgbClr val="FFFF00"/>
                </a:solidFill>
                <a:latin typeface="Comic Sans MS" panose="030F0902030302020204" pitchFamily="66" charset="0"/>
                <a:cs typeface="Times New Roman" panose="02020603050405020304" pitchFamily="18" charset="0"/>
              </a:rPr>
              <a:t>Keep your lamps burning </a:t>
            </a:r>
            <a:r>
              <a:rPr lang="en-AU" dirty="0">
                <a:solidFill>
                  <a:schemeClr val="bg1"/>
                </a:solidFill>
                <a:latin typeface="Times New Roman" panose="02020603050405020304" pitchFamily="18" charset="0"/>
                <a:cs typeface="Times New Roman" panose="02020603050405020304" pitchFamily="18" charset="0"/>
              </a:rPr>
              <a:t>:  Do not tire of waiting – Day / Night / Early / Late</a:t>
            </a:r>
          </a:p>
        </p:txBody>
      </p:sp>
      <p:sp>
        <p:nvSpPr>
          <p:cNvPr id="9" name="TextBox 8">
            <a:extLst>
              <a:ext uri="{FF2B5EF4-FFF2-40B4-BE49-F238E27FC236}">
                <a16:creationId xmlns:a16="http://schemas.microsoft.com/office/drawing/2014/main" id="{01012EFB-0B3C-9805-2B14-9CB146E12BAC}"/>
              </a:ext>
            </a:extLst>
          </p:cNvPr>
          <p:cNvSpPr txBox="1"/>
          <p:nvPr/>
        </p:nvSpPr>
        <p:spPr>
          <a:xfrm>
            <a:off x="14579" y="1363109"/>
            <a:ext cx="9116000" cy="369332"/>
          </a:xfrm>
          <a:prstGeom prst="rect">
            <a:avLst/>
          </a:prstGeom>
          <a:noFill/>
          <a:ln>
            <a:noFill/>
          </a:ln>
        </p:spPr>
        <p:txBody>
          <a:bodyPr wrap="square" rtlCol="0">
            <a:spAutoFit/>
          </a:bodyPr>
          <a:lstStyle/>
          <a:p>
            <a:r>
              <a:rPr lang="en-AU" sz="1600" dirty="0">
                <a:solidFill>
                  <a:srgbClr val="FFFF00"/>
                </a:solidFill>
                <a:latin typeface="Comic Sans MS" panose="030F0902030302020204" pitchFamily="66" charset="0"/>
                <a:cs typeface="Times New Roman" panose="02020603050405020304" pitchFamily="18" charset="0"/>
              </a:rPr>
              <a:t>waiting for their master </a:t>
            </a:r>
            <a:r>
              <a:rPr lang="en-AU" dirty="0">
                <a:solidFill>
                  <a:schemeClr val="bg1"/>
                </a:solidFill>
                <a:latin typeface="Times New Roman" panose="02020603050405020304" pitchFamily="18" charset="0"/>
                <a:cs typeface="Times New Roman" panose="02020603050405020304" pitchFamily="18" charset="0"/>
              </a:rPr>
              <a:t>:  Our Master is coming.  He is delighted when we eagerly await Him.</a:t>
            </a:r>
          </a:p>
        </p:txBody>
      </p:sp>
      <p:sp>
        <p:nvSpPr>
          <p:cNvPr id="11" name="TextBox 10">
            <a:extLst>
              <a:ext uri="{FF2B5EF4-FFF2-40B4-BE49-F238E27FC236}">
                <a16:creationId xmlns:a16="http://schemas.microsoft.com/office/drawing/2014/main" id="{4EE066F1-C144-927F-E5B5-C01A7914DB38}"/>
              </a:ext>
            </a:extLst>
          </p:cNvPr>
          <p:cNvSpPr txBox="1"/>
          <p:nvPr/>
        </p:nvSpPr>
        <p:spPr>
          <a:xfrm>
            <a:off x="1790" y="1638068"/>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thief in the night </a:t>
            </a:r>
            <a:r>
              <a:rPr lang="en-AU" dirty="0">
                <a:solidFill>
                  <a:schemeClr val="bg1"/>
                </a:solidFill>
                <a:latin typeface="Times New Roman" panose="02020603050405020304" pitchFamily="18" charset="0"/>
                <a:cs typeface="Times New Roman" panose="02020603050405020304" pitchFamily="18" charset="0"/>
              </a:rPr>
              <a:t>:  </a:t>
            </a:r>
            <a:r>
              <a:rPr lang="en-AU" sz="1600" dirty="0">
                <a:solidFill>
                  <a:schemeClr val="bg1"/>
                </a:solidFill>
                <a:latin typeface="Comic Sans MS" panose="030F0902030302020204" pitchFamily="66" charset="0"/>
                <a:cs typeface="Times New Roman" panose="02020603050405020304" pitchFamily="18" charset="0"/>
              </a:rPr>
              <a:t>the Son of Man is coming at an hour you do not expect</a:t>
            </a:r>
            <a:r>
              <a:rPr lang="en-AU" dirty="0">
                <a:solidFill>
                  <a:schemeClr val="bg1"/>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0ACC4BA0-FBC3-4FF0-076E-F4934EDB6672}"/>
              </a:ext>
            </a:extLst>
          </p:cNvPr>
          <p:cNvSpPr txBox="1"/>
          <p:nvPr/>
        </p:nvSpPr>
        <p:spPr>
          <a:xfrm>
            <a:off x="473065" y="2013351"/>
            <a:ext cx="8275399" cy="923330"/>
          </a:xfrm>
          <a:prstGeom prst="rect">
            <a:avLst/>
          </a:prstGeom>
          <a:noFill/>
          <a:ln w="19050">
            <a:solidFill>
              <a:schemeClr val="bg1"/>
            </a:solidFill>
          </a:ln>
        </p:spPr>
        <p:txBody>
          <a:bodyPr wrap="square" rtlCol="0">
            <a:spAutoFit/>
          </a:bodyPr>
          <a:lstStyle/>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Unbelievers  –  Get ready.  Repent and believe in the Lord Jesus Christ.  Born again.</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All Disciples of Jesus  –  Maintain readiness (faithfulness)</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Leaders in the church  –  The greater the privilege, the greater the responsibility.</a:t>
            </a:r>
          </a:p>
        </p:txBody>
      </p:sp>
      <p:sp>
        <p:nvSpPr>
          <p:cNvPr id="15" name="TextBox 14">
            <a:extLst>
              <a:ext uri="{FF2B5EF4-FFF2-40B4-BE49-F238E27FC236}">
                <a16:creationId xmlns:a16="http://schemas.microsoft.com/office/drawing/2014/main" id="{0FFC0AD9-A019-64A6-B6AA-047C3D962828}"/>
              </a:ext>
            </a:extLst>
          </p:cNvPr>
          <p:cNvSpPr txBox="1"/>
          <p:nvPr/>
        </p:nvSpPr>
        <p:spPr>
          <a:xfrm>
            <a:off x="8184" y="2968104"/>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faithful Steward </a:t>
            </a:r>
            <a:r>
              <a:rPr lang="en-AU" dirty="0">
                <a:solidFill>
                  <a:schemeClr val="bg1"/>
                </a:solidFill>
                <a:latin typeface="Times New Roman" panose="02020603050405020304" pitchFamily="18" charset="0"/>
                <a:cs typeface="Times New Roman" panose="02020603050405020304" pitchFamily="18" charset="0"/>
              </a:rPr>
              <a:t>:  The Lord appoints </a:t>
            </a:r>
            <a:r>
              <a:rPr lang="en-AU" u="sng" dirty="0">
                <a:solidFill>
                  <a:schemeClr val="bg1"/>
                </a:solidFill>
                <a:latin typeface="Times New Roman" panose="02020603050405020304" pitchFamily="18" charset="0"/>
                <a:cs typeface="Times New Roman" panose="02020603050405020304" pitchFamily="18" charset="0"/>
              </a:rPr>
              <a:t>leaders</a:t>
            </a:r>
            <a:r>
              <a:rPr lang="en-AU" dirty="0">
                <a:solidFill>
                  <a:schemeClr val="bg1"/>
                </a:solidFill>
                <a:latin typeface="Times New Roman" panose="02020603050405020304" pitchFamily="18" charset="0"/>
                <a:cs typeface="Times New Roman" panose="02020603050405020304" pitchFamily="18" charset="0"/>
              </a:rPr>
              <a:t> to:   serve;    care for;    teach His people</a:t>
            </a:r>
          </a:p>
        </p:txBody>
      </p:sp>
      <p:sp>
        <p:nvSpPr>
          <p:cNvPr id="16" name="TextBox 15">
            <a:extLst>
              <a:ext uri="{FF2B5EF4-FFF2-40B4-BE49-F238E27FC236}">
                <a16:creationId xmlns:a16="http://schemas.microsoft.com/office/drawing/2014/main" id="{E8CEF976-BCBB-7F0A-DA6D-E5D159239A2A}"/>
              </a:ext>
            </a:extLst>
          </p:cNvPr>
          <p:cNvSpPr txBox="1"/>
          <p:nvPr/>
        </p:nvSpPr>
        <p:spPr>
          <a:xfrm>
            <a:off x="1979712" y="3251002"/>
            <a:ext cx="715530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Leaders diligently serve God and His people.</a:t>
            </a:r>
          </a:p>
        </p:txBody>
      </p:sp>
      <p:sp>
        <p:nvSpPr>
          <p:cNvPr id="17" name="TextBox 16">
            <a:extLst>
              <a:ext uri="{FF2B5EF4-FFF2-40B4-BE49-F238E27FC236}">
                <a16:creationId xmlns:a16="http://schemas.microsoft.com/office/drawing/2014/main" id="{AFE5FB1B-5A1D-B1D3-F191-3AAE96F3D353}"/>
              </a:ext>
            </a:extLst>
          </p:cNvPr>
          <p:cNvSpPr txBox="1"/>
          <p:nvPr/>
        </p:nvSpPr>
        <p:spPr>
          <a:xfrm>
            <a:off x="14579" y="3529798"/>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BUT:    a bad leader </a:t>
            </a:r>
            <a:r>
              <a:rPr lang="en-AU" dirty="0">
                <a:solidFill>
                  <a:schemeClr val="bg1"/>
                </a:solidFill>
                <a:latin typeface="Times New Roman" panose="02020603050405020304" pitchFamily="18" charset="0"/>
                <a:cs typeface="Times New Roman" panose="02020603050405020304" pitchFamily="18" charset="0"/>
              </a:rPr>
              <a:t>:  Loses their sense of the imminent return of Jesus</a:t>
            </a:r>
          </a:p>
        </p:txBody>
      </p:sp>
      <p:sp>
        <p:nvSpPr>
          <p:cNvPr id="18" name="TextBox 17">
            <a:extLst>
              <a:ext uri="{FF2B5EF4-FFF2-40B4-BE49-F238E27FC236}">
                <a16:creationId xmlns:a16="http://schemas.microsoft.com/office/drawing/2014/main" id="{74E70792-902A-43D8-626D-5103A86A6FFD}"/>
              </a:ext>
            </a:extLst>
          </p:cNvPr>
          <p:cNvSpPr txBox="1"/>
          <p:nvPr/>
        </p:nvSpPr>
        <p:spPr>
          <a:xfrm>
            <a:off x="473066" y="3768326"/>
            <a:ext cx="8644724"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mistreats the people of God;  filled with greed;  drunkenness;  living a lie (as the faithless)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knows about it, and He will bring justice.</a:t>
            </a:r>
          </a:p>
        </p:txBody>
      </p:sp>
    </p:spTree>
    <p:extLst>
      <p:ext uri="{BB962C8B-B14F-4D97-AF65-F5344CB8AC3E}">
        <p14:creationId xmlns:p14="http://schemas.microsoft.com/office/powerpoint/2010/main" val="163596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1" grpId="0" animBg="1"/>
      <p:bldP spid="8" grpId="0"/>
      <p:bldP spid="3" grpId="0"/>
      <p:bldP spid="9" grpId="0"/>
      <p:bldP spid="11" grpId="0"/>
      <p:bldP spid="12" grpId="0" animBg="1"/>
      <p:bldP spid="15" grpId="0"/>
      <p:bldP spid="16" grpId="0"/>
      <p:bldP spid="17" grpId="0"/>
      <p:bldP spid="1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64" y="424675"/>
            <a:ext cx="9116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Faithfulness is keeping on in the faith  (readiness for the return of Jesus)</a:t>
            </a:r>
          </a:p>
        </p:txBody>
      </p:sp>
      <p:sp>
        <p:nvSpPr>
          <p:cNvPr id="21" name="Rectangle 20">
            <a:extLst>
              <a:ext uri="{FF2B5EF4-FFF2-40B4-BE49-F238E27FC236}">
                <a16:creationId xmlns:a16="http://schemas.microsoft.com/office/drawing/2014/main" id="{BA54E7D3-A5E4-D04E-869A-A79186EBE558}"/>
              </a:ext>
            </a:extLst>
          </p:cNvPr>
          <p:cNvSpPr/>
          <p:nvPr/>
        </p:nvSpPr>
        <p:spPr>
          <a:xfrm>
            <a:off x="295129" y="3443575"/>
            <a:ext cx="8525414" cy="355225"/>
          </a:xfrm>
          <a:prstGeom prst="rect">
            <a:avLst/>
          </a:prstGeom>
          <a:solidFill>
            <a:schemeClr val="bg1"/>
          </a:solidFill>
        </p:spPr>
        <p:txBody>
          <a:bodyPr wrap="square">
            <a:spAutoFit/>
          </a:bodyPr>
          <a:lstStyle/>
          <a:p>
            <a:pPr>
              <a:lnSpc>
                <a:spcPct val="115000"/>
              </a:lnSpc>
              <a:spcAft>
                <a:spcPts val="1000"/>
              </a:spcAft>
            </a:pPr>
            <a:r>
              <a:rPr lang="en-AU" sz="1600" dirty="0">
                <a:latin typeface="Times New Roman" panose="02020603050405020304" pitchFamily="18" charset="0"/>
                <a:ea typeface="Times New Roman" panose="02020603050405020304" pitchFamily="18" charset="0"/>
              </a:rPr>
              <a:t>James 3:1</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you know that we who teach will be judged with greater strictness.</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Faith </a:t>
            </a:r>
            <a:r>
              <a:rPr lang="en-AU" sz="24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(getting ready)</a:t>
            </a:r>
            <a:r>
              <a:rPr lang="en-AU" sz="2400" dirty="0">
                <a:solidFill>
                  <a:srgbClr val="FFFF00"/>
                </a:solidFill>
                <a:latin typeface="Times New Roman" panose="02020603050405020304" pitchFamily="18" charset="0"/>
                <a:cs typeface="Times New Roman" panose="02020603050405020304" pitchFamily="18" charset="0"/>
              </a:rPr>
              <a:t>      &amp;     Faithfulness  </a:t>
            </a:r>
            <a:r>
              <a:rPr lang="en-AU" dirty="0">
                <a:solidFill>
                  <a:schemeClr val="bg1"/>
                </a:solidFill>
                <a:latin typeface="Times New Roman" panose="02020603050405020304" pitchFamily="18" charset="0"/>
                <a:cs typeface="Times New Roman" panose="02020603050405020304" pitchFamily="18" charset="0"/>
              </a:rPr>
              <a:t>(staying ready)</a:t>
            </a:r>
          </a:p>
        </p:txBody>
      </p:sp>
      <p:sp>
        <p:nvSpPr>
          <p:cNvPr id="12" name="TextBox 11">
            <a:extLst>
              <a:ext uri="{FF2B5EF4-FFF2-40B4-BE49-F238E27FC236}">
                <a16:creationId xmlns:a16="http://schemas.microsoft.com/office/drawing/2014/main" id="{0ACC4BA0-FBC3-4FF0-076E-F4934EDB6672}"/>
              </a:ext>
            </a:extLst>
          </p:cNvPr>
          <p:cNvSpPr txBox="1"/>
          <p:nvPr/>
        </p:nvSpPr>
        <p:spPr>
          <a:xfrm>
            <a:off x="428484" y="818368"/>
            <a:ext cx="8275399" cy="923330"/>
          </a:xfrm>
          <a:prstGeom prst="rect">
            <a:avLst/>
          </a:prstGeom>
          <a:noFill/>
          <a:ln w="19050">
            <a:solidFill>
              <a:schemeClr val="bg1"/>
            </a:solidFill>
          </a:ln>
        </p:spPr>
        <p:txBody>
          <a:bodyPr wrap="square" rtlCol="0">
            <a:spAutoFit/>
          </a:bodyPr>
          <a:lstStyle/>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Unbelievers  –  Get ready.  Repent and believe in the Lord Jesus Christ.  Born again.</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All Disciples of Jesus  –  Maintain readiness (faithfulness)</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Leaders in the church  –  The greater the privilege, the greater the responsibility.</a:t>
            </a:r>
          </a:p>
        </p:txBody>
      </p:sp>
      <p:sp>
        <p:nvSpPr>
          <p:cNvPr id="15" name="TextBox 14">
            <a:extLst>
              <a:ext uri="{FF2B5EF4-FFF2-40B4-BE49-F238E27FC236}">
                <a16:creationId xmlns:a16="http://schemas.microsoft.com/office/drawing/2014/main" id="{0FFC0AD9-A019-64A6-B6AA-047C3D962828}"/>
              </a:ext>
            </a:extLst>
          </p:cNvPr>
          <p:cNvSpPr txBox="1"/>
          <p:nvPr/>
        </p:nvSpPr>
        <p:spPr>
          <a:xfrm>
            <a:off x="0" y="1766059"/>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faithful Steward </a:t>
            </a:r>
            <a:r>
              <a:rPr lang="en-AU" dirty="0">
                <a:solidFill>
                  <a:schemeClr val="bg1"/>
                </a:solidFill>
                <a:latin typeface="Times New Roman" panose="02020603050405020304" pitchFamily="18" charset="0"/>
                <a:cs typeface="Times New Roman" panose="02020603050405020304" pitchFamily="18" charset="0"/>
              </a:rPr>
              <a:t>:  The Lord appoints </a:t>
            </a:r>
            <a:r>
              <a:rPr lang="en-AU" u="sng" dirty="0">
                <a:solidFill>
                  <a:schemeClr val="bg1"/>
                </a:solidFill>
                <a:latin typeface="Times New Roman" panose="02020603050405020304" pitchFamily="18" charset="0"/>
                <a:cs typeface="Times New Roman" panose="02020603050405020304" pitchFamily="18" charset="0"/>
              </a:rPr>
              <a:t>leaders</a:t>
            </a:r>
            <a:r>
              <a:rPr lang="en-AU" dirty="0">
                <a:solidFill>
                  <a:schemeClr val="bg1"/>
                </a:solidFill>
                <a:latin typeface="Times New Roman" panose="02020603050405020304" pitchFamily="18" charset="0"/>
                <a:cs typeface="Times New Roman" panose="02020603050405020304" pitchFamily="18" charset="0"/>
              </a:rPr>
              <a:t> to:   serve;    care for;    teach His people</a:t>
            </a:r>
          </a:p>
        </p:txBody>
      </p:sp>
      <p:sp>
        <p:nvSpPr>
          <p:cNvPr id="16" name="TextBox 15">
            <a:extLst>
              <a:ext uri="{FF2B5EF4-FFF2-40B4-BE49-F238E27FC236}">
                <a16:creationId xmlns:a16="http://schemas.microsoft.com/office/drawing/2014/main" id="{E8CEF976-BCBB-7F0A-DA6D-E5D159239A2A}"/>
              </a:ext>
            </a:extLst>
          </p:cNvPr>
          <p:cNvSpPr txBox="1"/>
          <p:nvPr/>
        </p:nvSpPr>
        <p:spPr>
          <a:xfrm>
            <a:off x="1971528" y="2048957"/>
            <a:ext cx="715530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Leaders diligently serve God and His people.</a:t>
            </a:r>
          </a:p>
        </p:txBody>
      </p:sp>
      <p:sp>
        <p:nvSpPr>
          <p:cNvPr id="17" name="TextBox 16">
            <a:extLst>
              <a:ext uri="{FF2B5EF4-FFF2-40B4-BE49-F238E27FC236}">
                <a16:creationId xmlns:a16="http://schemas.microsoft.com/office/drawing/2014/main" id="{AFE5FB1B-5A1D-B1D3-F191-3AAE96F3D353}"/>
              </a:ext>
            </a:extLst>
          </p:cNvPr>
          <p:cNvSpPr txBox="1"/>
          <p:nvPr/>
        </p:nvSpPr>
        <p:spPr>
          <a:xfrm>
            <a:off x="6395" y="2327753"/>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BUT:    a bad leader </a:t>
            </a:r>
            <a:r>
              <a:rPr lang="en-AU" dirty="0">
                <a:solidFill>
                  <a:schemeClr val="bg1"/>
                </a:solidFill>
                <a:latin typeface="Times New Roman" panose="02020603050405020304" pitchFamily="18" charset="0"/>
                <a:cs typeface="Times New Roman" panose="02020603050405020304" pitchFamily="18" charset="0"/>
              </a:rPr>
              <a:t>:  Loses their sense of the imminent return of Jesus</a:t>
            </a:r>
          </a:p>
        </p:txBody>
      </p:sp>
      <p:sp>
        <p:nvSpPr>
          <p:cNvPr id="18" name="TextBox 17">
            <a:extLst>
              <a:ext uri="{FF2B5EF4-FFF2-40B4-BE49-F238E27FC236}">
                <a16:creationId xmlns:a16="http://schemas.microsoft.com/office/drawing/2014/main" id="{74E70792-902A-43D8-626D-5103A86A6FFD}"/>
              </a:ext>
            </a:extLst>
          </p:cNvPr>
          <p:cNvSpPr txBox="1"/>
          <p:nvPr/>
        </p:nvSpPr>
        <p:spPr>
          <a:xfrm>
            <a:off x="464882" y="2566281"/>
            <a:ext cx="8644724"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mistreats the people of God;  filled with greed;  drunkenness;  living a lie (as the faithless)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knows about it, and He will bring justice.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 be punished and lose their place in the Kingdom of God</a:t>
            </a:r>
          </a:p>
        </p:txBody>
      </p:sp>
      <p:sp>
        <p:nvSpPr>
          <p:cNvPr id="2" name="TextBox 1">
            <a:extLst>
              <a:ext uri="{FF2B5EF4-FFF2-40B4-BE49-F238E27FC236}">
                <a16:creationId xmlns:a16="http://schemas.microsoft.com/office/drawing/2014/main" id="{C6C46081-EE9F-7F8A-9FCC-C9F1B58A0285}"/>
              </a:ext>
            </a:extLst>
          </p:cNvPr>
          <p:cNvSpPr txBox="1"/>
          <p:nvPr/>
        </p:nvSpPr>
        <p:spPr>
          <a:xfrm>
            <a:off x="21606" y="3750790"/>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leader is not appointed to lord it over the Household of God, but to serve God’s people.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7A371DE-D9C8-D57E-0E3B-521CF6EFCA91}"/>
              </a:ext>
            </a:extLst>
          </p:cNvPr>
          <p:cNvSpPr txBox="1"/>
          <p:nvPr/>
        </p:nvSpPr>
        <p:spPr>
          <a:xfrm>
            <a:off x="627742" y="4005581"/>
            <a:ext cx="831900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ever mindful  of the imminent return of Jesus</a:t>
            </a:r>
          </a:p>
        </p:txBody>
      </p:sp>
      <p:sp>
        <p:nvSpPr>
          <p:cNvPr id="5" name="Rectangle 4">
            <a:extLst>
              <a:ext uri="{FF2B5EF4-FFF2-40B4-BE49-F238E27FC236}">
                <a16:creationId xmlns:a16="http://schemas.microsoft.com/office/drawing/2014/main" id="{8F939E72-8447-6B64-FDC8-9D556818869D}"/>
              </a:ext>
            </a:extLst>
          </p:cNvPr>
          <p:cNvSpPr/>
          <p:nvPr/>
        </p:nvSpPr>
        <p:spPr>
          <a:xfrm>
            <a:off x="7381" y="4473074"/>
            <a:ext cx="9115014" cy="1204689"/>
          </a:xfrm>
          <a:prstGeom prst="rect">
            <a:avLst/>
          </a:prstGeom>
          <a:solidFill>
            <a:schemeClr val="bg1"/>
          </a:solidFill>
        </p:spPr>
        <p:txBody>
          <a:bodyPr wrap="square">
            <a:spAutoFit/>
          </a:bodyPr>
          <a:lstStyle/>
          <a:p>
            <a:pPr>
              <a:lnSpc>
                <a:spcPct val="115000"/>
              </a:lnSpc>
              <a:spcAft>
                <a:spcPts val="1000"/>
              </a:spcAft>
            </a:pP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47 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And that servant who knew his master’s will but did not get ready or act according to his will, will receive a severe beating.  </a:t>
            </a: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48 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But the one who did not know, and did what deserved a beating, will receive a light beating.  Everyone to whom much was given, of him much will be required, and from him to whom they entrusted much, they will demand the more.</a:t>
            </a:r>
            <a:r>
              <a:rPr lang="en-AU" sz="1600" dirty="0">
                <a:effectLst/>
              </a:rPr>
              <a:t> </a:t>
            </a:r>
            <a:endParaRPr lang="en-AU" sz="16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86916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164" y="424675"/>
            <a:ext cx="9116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Faithfulness is keeping on in the faith  (readiness for the return of Jesus)</a:t>
            </a:r>
          </a:p>
        </p:txBody>
      </p:sp>
      <p:sp>
        <p:nvSpPr>
          <p:cNvPr id="21" name="Rectangle 20">
            <a:extLst>
              <a:ext uri="{FF2B5EF4-FFF2-40B4-BE49-F238E27FC236}">
                <a16:creationId xmlns:a16="http://schemas.microsoft.com/office/drawing/2014/main" id="{BA54E7D3-A5E4-D04E-869A-A79186EBE558}"/>
              </a:ext>
            </a:extLst>
          </p:cNvPr>
          <p:cNvSpPr/>
          <p:nvPr/>
        </p:nvSpPr>
        <p:spPr>
          <a:xfrm>
            <a:off x="295129" y="3443575"/>
            <a:ext cx="8525414" cy="355225"/>
          </a:xfrm>
          <a:prstGeom prst="rect">
            <a:avLst/>
          </a:prstGeom>
          <a:solidFill>
            <a:schemeClr val="bg1"/>
          </a:solidFill>
        </p:spPr>
        <p:txBody>
          <a:bodyPr wrap="square">
            <a:spAutoFit/>
          </a:bodyPr>
          <a:lstStyle/>
          <a:p>
            <a:pPr>
              <a:lnSpc>
                <a:spcPct val="115000"/>
              </a:lnSpc>
              <a:spcAft>
                <a:spcPts val="1000"/>
              </a:spcAft>
            </a:pPr>
            <a:r>
              <a:rPr lang="en-AU" sz="1600" dirty="0">
                <a:latin typeface="Times New Roman" panose="02020603050405020304" pitchFamily="18" charset="0"/>
                <a:ea typeface="Times New Roman" panose="02020603050405020304" pitchFamily="18" charset="0"/>
              </a:rPr>
              <a:t>James 3:1</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you know that we who teach will be judged with greater strictness.</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Faith </a:t>
            </a:r>
            <a:r>
              <a:rPr lang="en-AU" sz="2400"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Times New Roman" panose="02020603050405020304" pitchFamily="18" charset="0"/>
                <a:cs typeface="Times New Roman" panose="02020603050405020304" pitchFamily="18" charset="0"/>
              </a:rPr>
              <a:t>(getting ready)</a:t>
            </a:r>
            <a:r>
              <a:rPr lang="en-AU" sz="2400" dirty="0">
                <a:solidFill>
                  <a:srgbClr val="FFFF00"/>
                </a:solidFill>
                <a:latin typeface="Times New Roman" panose="02020603050405020304" pitchFamily="18" charset="0"/>
                <a:cs typeface="Times New Roman" panose="02020603050405020304" pitchFamily="18" charset="0"/>
              </a:rPr>
              <a:t>      &amp;     Faithfulness  </a:t>
            </a:r>
            <a:r>
              <a:rPr lang="en-AU" dirty="0">
                <a:solidFill>
                  <a:schemeClr val="bg1"/>
                </a:solidFill>
                <a:latin typeface="Times New Roman" panose="02020603050405020304" pitchFamily="18" charset="0"/>
                <a:cs typeface="Times New Roman" panose="02020603050405020304" pitchFamily="18" charset="0"/>
              </a:rPr>
              <a:t>(staying ready)</a:t>
            </a:r>
          </a:p>
        </p:txBody>
      </p:sp>
      <p:sp>
        <p:nvSpPr>
          <p:cNvPr id="12" name="TextBox 11">
            <a:extLst>
              <a:ext uri="{FF2B5EF4-FFF2-40B4-BE49-F238E27FC236}">
                <a16:creationId xmlns:a16="http://schemas.microsoft.com/office/drawing/2014/main" id="{0ACC4BA0-FBC3-4FF0-076E-F4934EDB6672}"/>
              </a:ext>
            </a:extLst>
          </p:cNvPr>
          <p:cNvSpPr txBox="1"/>
          <p:nvPr/>
        </p:nvSpPr>
        <p:spPr>
          <a:xfrm>
            <a:off x="428484" y="818368"/>
            <a:ext cx="8275399" cy="923330"/>
          </a:xfrm>
          <a:prstGeom prst="rect">
            <a:avLst/>
          </a:prstGeom>
          <a:noFill/>
          <a:ln w="19050">
            <a:solidFill>
              <a:schemeClr val="bg1"/>
            </a:solidFill>
          </a:ln>
        </p:spPr>
        <p:txBody>
          <a:bodyPr wrap="square" rtlCol="0">
            <a:spAutoFit/>
          </a:bodyPr>
          <a:lstStyle/>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Unbelievers  –  Get ready.  Repent and believe in the Lord Jesus Christ.  Born again.</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All Disciples of Jesus  –  Maintain readiness (faithfulness)</a:t>
            </a:r>
          </a:p>
          <a:p>
            <a:pPr marL="285750" indent="-285750">
              <a:buSzPct val="50000"/>
              <a:buFont typeface="System Font Regular"/>
              <a:buChar char="✞"/>
            </a:pPr>
            <a:r>
              <a:rPr lang="en-AU" dirty="0">
                <a:solidFill>
                  <a:schemeClr val="bg1"/>
                </a:solidFill>
                <a:latin typeface="Times New Roman" panose="02020603050405020304" pitchFamily="18" charset="0"/>
                <a:cs typeface="Times New Roman" panose="02020603050405020304" pitchFamily="18" charset="0"/>
              </a:rPr>
              <a:t>Leaders in the church  –  The greater the privilege, the greater the responsibility.</a:t>
            </a:r>
          </a:p>
        </p:txBody>
      </p:sp>
      <p:sp>
        <p:nvSpPr>
          <p:cNvPr id="15" name="TextBox 14">
            <a:extLst>
              <a:ext uri="{FF2B5EF4-FFF2-40B4-BE49-F238E27FC236}">
                <a16:creationId xmlns:a16="http://schemas.microsoft.com/office/drawing/2014/main" id="{0FFC0AD9-A019-64A6-B6AA-047C3D962828}"/>
              </a:ext>
            </a:extLst>
          </p:cNvPr>
          <p:cNvSpPr txBox="1"/>
          <p:nvPr/>
        </p:nvSpPr>
        <p:spPr>
          <a:xfrm>
            <a:off x="0" y="1766059"/>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faithful Steward </a:t>
            </a:r>
            <a:r>
              <a:rPr lang="en-AU" dirty="0">
                <a:solidFill>
                  <a:schemeClr val="bg1"/>
                </a:solidFill>
                <a:latin typeface="Times New Roman" panose="02020603050405020304" pitchFamily="18" charset="0"/>
                <a:cs typeface="Times New Roman" panose="02020603050405020304" pitchFamily="18" charset="0"/>
              </a:rPr>
              <a:t>:  The Lord appoints </a:t>
            </a:r>
            <a:r>
              <a:rPr lang="en-AU" u="sng" dirty="0">
                <a:solidFill>
                  <a:schemeClr val="bg1"/>
                </a:solidFill>
                <a:latin typeface="Times New Roman" panose="02020603050405020304" pitchFamily="18" charset="0"/>
                <a:cs typeface="Times New Roman" panose="02020603050405020304" pitchFamily="18" charset="0"/>
              </a:rPr>
              <a:t>leaders</a:t>
            </a:r>
            <a:r>
              <a:rPr lang="en-AU" dirty="0">
                <a:solidFill>
                  <a:schemeClr val="bg1"/>
                </a:solidFill>
                <a:latin typeface="Times New Roman" panose="02020603050405020304" pitchFamily="18" charset="0"/>
                <a:cs typeface="Times New Roman" panose="02020603050405020304" pitchFamily="18" charset="0"/>
              </a:rPr>
              <a:t> to:   serve;    care for;    teach His people</a:t>
            </a:r>
          </a:p>
        </p:txBody>
      </p:sp>
      <p:sp>
        <p:nvSpPr>
          <p:cNvPr id="16" name="TextBox 15">
            <a:extLst>
              <a:ext uri="{FF2B5EF4-FFF2-40B4-BE49-F238E27FC236}">
                <a16:creationId xmlns:a16="http://schemas.microsoft.com/office/drawing/2014/main" id="{E8CEF976-BCBB-7F0A-DA6D-E5D159239A2A}"/>
              </a:ext>
            </a:extLst>
          </p:cNvPr>
          <p:cNvSpPr txBox="1"/>
          <p:nvPr/>
        </p:nvSpPr>
        <p:spPr>
          <a:xfrm>
            <a:off x="1971528" y="2048957"/>
            <a:ext cx="715530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 Leaders diligently serve God and His people.</a:t>
            </a:r>
          </a:p>
        </p:txBody>
      </p:sp>
      <p:sp>
        <p:nvSpPr>
          <p:cNvPr id="17" name="TextBox 16">
            <a:extLst>
              <a:ext uri="{FF2B5EF4-FFF2-40B4-BE49-F238E27FC236}">
                <a16:creationId xmlns:a16="http://schemas.microsoft.com/office/drawing/2014/main" id="{AFE5FB1B-5A1D-B1D3-F191-3AAE96F3D353}"/>
              </a:ext>
            </a:extLst>
          </p:cNvPr>
          <p:cNvSpPr txBox="1"/>
          <p:nvPr/>
        </p:nvSpPr>
        <p:spPr>
          <a:xfrm>
            <a:off x="6395" y="2327753"/>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BUT:    a bad leader </a:t>
            </a:r>
            <a:r>
              <a:rPr lang="en-AU" dirty="0">
                <a:solidFill>
                  <a:schemeClr val="bg1"/>
                </a:solidFill>
                <a:latin typeface="Times New Roman" panose="02020603050405020304" pitchFamily="18" charset="0"/>
                <a:cs typeface="Times New Roman" panose="02020603050405020304" pitchFamily="18" charset="0"/>
              </a:rPr>
              <a:t>:  Loses their sense of the imminent return of Jesus</a:t>
            </a:r>
          </a:p>
        </p:txBody>
      </p:sp>
      <p:sp>
        <p:nvSpPr>
          <p:cNvPr id="18" name="TextBox 17">
            <a:extLst>
              <a:ext uri="{FF2B5EF4-FFF2-40B4-BE49-F238E27FC236}">
                <a16:creationId xmlns:a16="http://schemas.microsoft.com/office/drawing/2014/main" id="{74E70792-902A-43D8-626D-5103A86A6FFD}"/>
              </a:ext>
            </a:extLst>
          </p:cNvPr>
          <p:cNvSpPr txBox="1"/>
          <p:nvPr/>
        </p:nvSpPr>
        <p:spPr>
          <a:xfrm>
            <a:off x="464882" y="2566281"/>
            <a:ext cx="8644724"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mistreats the people of God;  filled with greed;  drunkenness;  living a lie (as the faithless)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knows about it, and He will bring justice.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Will be punished and lose their place in the Kingdom of God</a:t>
            </a:r>
          </a:p>
        </p:txBody>
      </p:sp>
      <p:sp>
        <p:nvSpPr>
          <p:cNvPr id="2" name="TextBox 1">
            <a:extLst>
              <a:ext uri="{FF2B5EF4-FFF2-40B4-BE49-F238E27FC236}">
                <a16:creationId xmlns:a16="http://schemas.microsoft.com/office/drawing/2014/main" id="{C6C46081-EE9F-7F8A-9FCC-C9F1B58A0285}"/>
              </a:ext>
            </a:extLst>
          </p:cNvPr>
          <p:cNvSpPr txBox="1"/>
          <p:nvPr/>
        </p:nvSpPr>
        <p:spPr>
          <a:xfrm>
            <a:off x="21606" y="3750790"/>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leader is not appointed to lord it over the Household of God, but to serve God’s people.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7A371DE-D9C8-D57E-0E3B-521CF6EFCA91}"/>
              </a:ext>
            </a:extLst>
          </p:cNvPr>
          <p:cNvSpPr txBox="1"/>
          <p:nvPr/>
        </p:nvSpPr>
        <p:spPr>
          <a:xfrm>
            <a:off x="627742" y="4005581"/>
            <a:ext cx="831900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 ever mindful  of the imminent return of Jesus</a:t>
            </a:r>
          </a:p>
        </p:txBody>
      </p:sp>
      <p:sp>
        <p:nvSpPr>
          <p:cNvPr id="6" name="TextBox 5">
            <a:extLst>
              <a:ext uri="{FF2B5EF4-FFF2-40B4-BE49-F238E27FC236}">
                <a16:creationId xmlns:a16="http://schemas.microsoft.com/office/drawing/2014/main" id="{73A3F36D-18CC-CF2F-0188-A2F96B67AD40}"/>
              </a:ext>
            </a:extLst>
          </p:cNvPr>
          <p:cNvSpPr txBox="1"/>
          <p:nvPr/>
        </p:nvSpPr>
        <p:spPr>
          <a:xfrm>
            <a:off x="-10366" y="4326287"/>
            <a:ext cx="9116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We have been so richly blessed.  God has given us much (faith;  forgiveness;  mercy;  love)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F4E6784-D247-B21C-FFB3-DDD9C95FDA45}"/>
              </a:ext>
            </a:extLst>
          </p:cNvPr>
          <p:cNvSpPr txBox="1"/>
          <p:nvPr/>
        </p:nvSpPr>
        <p:spPr>
          <a:xfrm>
            <a:off x="237683" y="4638627"/>
            <a:ext cx="8906317"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Citizens of the Kingdom of God live by the Spirit of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Faithfulness  –  a </a:t>
            </a:r>
            <a:r>
              <a:rPr lang="en-AU">
                <a:solidFill>
                  <a:schemeClr val="bg1"/>
                </a:solidFill>
                <a:latin typeface="Times New Roman" panose="02020603050405020304" pitchFamily="18" charset="0"/>
                <a:cs typeface="Times New Roman" panose="02020603050405020304" pitchFamily="18" charset="0"/>
              </a:rPr>
              <a:t>people living-out </a:t>
            </a:r>
            <a:r>
              <a:rPr lang="en-AU" dirty="0">
                <a:solidFill>
                  <a:schemeClr val="bg1"/>
                </a:solidFill>
                <a:latin typeface="Times New Roman" panose="02020603050405020304" pitchFamily="18" charset="0"/>
                <a:cs typeface="Times New Roman" panose="02020603050405020304" pitchFamily="18" charset="0"/>
              </a:rPr>
              <a:t>the Kingdom of God.</a:t>
            </a:r>
          </a:p>
        </p:txBody>
      </p:sp>
    </p:spTree>
    <p:extLst>
      <p:ext uri="{BB962C8B-B14F-4D97-AF65-F5344CB8AC3E}">
        <p14:creationId xmlns:p14="http://schemas.microsoft.com/office/powerpoint/2010/main" val="16736160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121142</TotalTime>
  <Words>1237</Words>
  <Application>Microsoft Macintosh PowerPoint</Application>
  <PresentationFormat>On-screen Show (16:10)</PresentationFormat>
  <Paragraphs>63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Comic Sans MS</vt:lpstr>
      <vt:lpstr>System Font Regular</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2084</cp:revision>
  <cp:lastPrinted>2024-05-03T06:36:34Z</cp:lastPrinted>
  <dcterms:created xsi:type="dcterms:W3CDTF">2016-11-04T06:28:01Z</dcterms:created>
  <dcterms:modified xsi:type="dcterms:W3CDTF">2024-05-03T06:38:53Z</dcterms:modified>
</cp:coreProperties>
</file>